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88" autoAdjust="0"/>
    <p:restoredTop sz="94660"/>
  </p:normalViewPr>
  <p:slideViewPr>
    <p:cSldViewPr>
      <p:cViewPr varScale="1">
        <p:scale>
          <a:sx n="65" d="100"/>
          <a:sy n="65" d="100"/>
        </p:scale>
        <p:origin x="-12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90BA-B170-449D-95C2-C705C9B30C12}" type="datetimeFigureOut">
              <a:rPr lang="en-US" smtClean="0"/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0CBA7-C1EB-4102-880C-301851842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90BA-B170-449D-95C2-C705C9B30C12}" type="datetimeFigureOut">
              <a:rPr lang="en-US" smtClean="0"/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0CBA7-C1EB-4102-880C-301851842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90BA-B170-449D-95C2-C705C9B30C12}" type="datetimeFigureOut">
              <a:rPr lang="en-US" smtClean="0"/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0CBA7-C1EB-4102-880C-301851842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90BA-B170-449D-95C2-C705C9B30C12}" type="datetimeFigureOut">
              <a:rPr lang="en-US" smtClean="0"/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0CBA7-C1EB-4102-880C-301851842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90BA-B170-449D-95C2-C705C9B30C12}" type="datetimeFigureOut">
              <a:rPr lang="en-US" smtClean="0"/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0CBA7-C1EB-4102-880C-301851842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90BA-B170-449D-95C2-C705C9B30C12}" type="datetimeFigureOut">
              <a:rPr lang="en-US" smtClean="0"/>
              <a:t>9/18/2008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0CBA7-C1EB-4102-880C-301851842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90BA-B170-449D-95C2-C705C9B30C12}" type="datetimeFigureOut">
              <a:rPr lang="en-US" smtClean="0"/>
              <a:t>9/18/2008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0CBA7-C1EB-4102-880C-301851842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90BA-B170-449D-95C2-C705C9B30C12}" type="datetimeFigureOut">
              <a:rPr lang="en-US" smtClean="0"/>
              <a:t>9/18/2008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0CBA7-C1EB-4102-880C-301851842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90BA-B170-449D-95C2-C705C9B30C12}" type="datetimeFigureOut">
              <a:rPr lang="en-US" smtClean="0"/>
              <a:t>9/18/2008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0CBA7-C1EB-4102-880C-301851842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90BA-B170-449D-95C2-C705C9B30C12}" type="datetimeFigureOut">
              <a:rPr lang="en-US" smtClean="0"/>
              <a:t>9/18/2008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0CBA7-C1EB-4102-880C-301851842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90BA-B170-449D-95C2-C705C9B30C12}" type="datetimeFigureOut">
              <a:rPr lang="en-US" smtClean="0"/>
              <a:t>9/18/2008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0CBA7-C1EB-4102-880C-301851842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090BA-B170-449D-95C2-C705C9B30C12}" type="datetimeFigureOut">
              <a:rPr lang="en-US" smtClean="0"/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0CBA7-C1EB-4102-880C-30185184257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or and for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81000" y="-152401"/>
            <a:ext cx="4114800" cy="2057401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C000"/>
                </a:solidFill>
              </a:rPr>
              <a:t>Elements </a:t>
            </a:r>
            <a:br>
              <a:rPr lang="en-US" sz="5400" dirty="0" smtClean="0">
                <a:solidFill>
                  <a:srgbClr val="FFC000"/>
                </a:solidFill>
              </a:rPr>
            </a:br>
            <a:r>
              <a:rPr lang="en-US" sz="5400" dirty="0" smtClean="0">
                <a:solidFill>
                  <a:srgbClr val="FFC000"/>
                </a:solidFill>
              </a:rPr>
              <a:t>of Art</a:t>
            </a:r>
            <a:endParaRPr lang="en-US" sz="5400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29400" y="2286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Line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15200" y="1219200"/>
            <a:ext cx="1254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Color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62600" y="2057400"/>
            <a:ext cx="165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Texture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00800" y="38100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Shape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62800" y="2819400"/>
            <a:ext cx="147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Space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67600" y="4876800"/>
            <a:ext cx="1264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Value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72200" y="5791200"/>
            <a:ext cx="1417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Form</a:t>
            </a:r>
            <a:endParaRPr lang="en-US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62400" cy="6202362"/>
          </a:xfrm>
        </p:spPr>
        <p:txBody>
          <a:bodyPr>
            <a:normAutofit/>
          </a:bodyPr>
          <a:lstStyle/>
          <a:p>
            <a:r>
              <a:rPr lang="en-US" dirty="0" smtClean="0"/>
              <a:t>Or the texture can be tactile. For example, wood, bark on trees, and furry animals have a texture that can be felt.  </a:t>
            </a:r>
            <a:endParaRPr lang="en-US" dirty="0"/>
          </a:p>
        </p:txBody>
      </p:sp>
      <p:pic>
        <p:nvPicPr>
          <p:cNvPr id="3" name="Picture 2" descr="form.jpg"/>
          <p:cNvPicPr>
            <a:picLocks noChangeAspect="1"/>
          </p:cNvPicPr>
          <p:nvPr/>
        </p:nvPicPr>
        <p:blipFill>
          <a:blip r:embed="rId3"/>
          <a:srcRect l="15916" t="10667" r="14414" b="12889"/>
          <a:stretch>
            <a:fillRect/>
          </a:stretch>
        </p:blipFill>
        <p:spPr>
          <a:xfrm>
            <a:off x="4724400" y="228600"/>
            <a:ext cx="4214037" cy="624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048000"/>
            <a:ext cx="2438400" cy="116205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Space: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343400"/>
            <a:ext cx="3200400" cy="990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Depth or the illusion of depth.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color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Space is creating by converging lines, overlapping objects, and decreasing size as the object gets further away. </a:t>
            </a:r>
            <a:endParaRPr lang="en-US" dirty="0"/>
          </a:p>
        </p:txBody>
      </p:sp>
      <p:pic>
        <p:nvPicPr>
          <p:cNvPr id="3" name="Picture 2" descr="line and spa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788223"/>
            <a:ext cx="6357087" cy="50697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0" y="503238"/>
            <a:ext cx="3048000" cy="5821362"/>
          </a:xfrm>
        </p:spPr>
        <p:txBody>
          <a:bodyPr>
            <a:normAutofit/>
          </a:bodyPr>
          <a:lstStyle/>
          <a:p>
            <a:r>
              <a:rPr lang="en-US" dirty="0" smtClean="0"/>
              <a:t>The camera angle or point of view can make the space more successful.</a:t>
            </a:r>
            <a:endParaRPr lang="en-US" dirty="0"/>
          </a:p>
        </p:txBody>
      </p:sp>
      <p:pic>
        <p:nvPicPr>
          <p:cNvPr id="4" name="Picture 3" descr="city street sig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0"/>
            <a:ext cx="48768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9800" y="0"/>
            <a:ext cx="3124200" cy="1085850"/>
          </a:xfrm>
        </p:spPr>
        <p:txBody>
          <a:bodyPr/>
          <a:lstStyle/>
          <a:p>
            <a:r>
              <a:rPr lang="en-US" dirty="0" smtClean="0"/>
              <a:t>Shape: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48400" y="5410200"/>
            <a:ext cx="2895600" cy="1447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2-dimensional area enclosed by line.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form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4800"/>
            <a:ext cx="6308828" cy="632460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153400" cy="960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Shape can be geometric or organic.</a:t>
            </a:r>
            <a:endParaRPr lang="en-US" dirty="0"/>
          </a:p>
        </p:txBody>
      </p:sp>
      <p:pic>
        <p:nvPicPr>
          <p:cNvPr id="5" name="Picture 4" descr="shape 3.jpg"/>
          <p:cNvPicPr>
            <a:picLocks noChangeAspect="1"/>
          </p:cNvPicPr>
          <p:nvPr/>
        </p:nvPicPr>
        <p:blipFill>
          <a:blip r:embed="rId3"/>
          <a:srcRect l="3743" t="5333" r="2671" b="5778"/>
          <a:stretch>
            <a:fillRect/>
          </a:stretch>
        </p:blipFill>
        <p:spPr>
          <a:xfrm>
            <a:off x="0" y="838200"/>
            <a:ext cx="3845169" cy="4876800"/>
          </a:xfrm>
          <a:prstGeom prst="rect">
            <a:avLst/>
          </a:prstGeom>
        </p:spPr>
      </p:pic>
      <p:pic>
        <p:nvPicPr>
          <p:cNvPr id="6" name="Picture 5" descr="shpae and value.jpg"/>
          <p:cNvPicPr>
            <a:picLocks noChangeAspect="1"/>
          </p:cNvPicPr>
          <p:nvPr/>
        </p:nvPicPr>
        <p:blipFill>
          <a:blip r:embed="rId4"/>
          <a:srcRect l="16000" t="16879" r="14000" b="16879"/>
          <a:stretch>
            <a:fillRect/>
          </a:stretch>
        </p:blipFill>
        <p:spPr>
          <a:xfrm>
            <a:off x="4425462" y="2667000"/>
            <a:ext cx="4718538" cy="3505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0600" y="5867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Organic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248400" y="19050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Geometric</a:t>
            </a:r>
            <a:endParaRPr lang="en-US" dirty="0"/>
          </a:p>
        </p:txBody>
      </p:sp>
      <p:sp>
        <p:nvSpPr>
          <p:cNvPr id="9" name="Up Arrow 8"/>
          <p:cNvSpPr/>
          <p:nvPr/>
        </p:nvSpPr>
        <p:spPr>
          <a:xfrm>
            <a:off x="3200400" y="5943600"/>
            <a:ext cx="304800" cy="53340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8458200" y="1752600"/>
            <a:ext cx="304800" cy="60960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22098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You also have negative and positive shape.</a:t>
            </a:r>
            <a:endParaRPr lang="en-US" dirty="0"/>
          </a:p>
        </p:txBody>
      </p:sp>
      <p:pic>
        <p:nvPicPr>
          <p:cNvPr id="5" name="Picture 4" descr="shape.jpg"/>
          <p:cNvPicPr>
            <a:picLocks noChangeAspect="1"/>
          </p:cNvPicPr>
          <p:nvPr/>
        </p:nvPicPr>
        <p:blipFill>
          <a:blip r:embed="rId2"/>
          <a:srcRect l="3725" t="6593" r="4376" b="5495"/>
          <a:stretch>
            <a:fillRect/>
          </a:stretch>
        </p:blipFill>
        <p:spPr>
          <a:xfrm>
            <a:off x="3743325" y="0"/>
            <a:ext cx="5400675" cy="6858000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0" y="0"/>
            <a:ext cx="2971800" cy="1298575"/>
          </a:xfrm>
        </p:spPr>
        <p:txBody>
          <a:bodyPr/>
          <a:lstStyle/>
          <a:p>
            <a:r>
              <a:rPr lang="en-US" dirty="0" smtClean="0"/>
              <a:t>Value: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5400" y="5562600"/>
            <a:ext cx="4038600" cy="1295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lights and darks of a composition.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value.jpg"/>
          <p:cNvPicPr>
            <a:picLocks noChangeAspect="1"/>
          </p:cNvPicPr>
          <p:nvPr/>
        </p:nvPicPr>
        <p:blipFill>
          <a:blip r:embed="rId3"/>
          <a:srcRect l="7595" t="5333" r="7799" b="5090"/>
          <a:stretch>
            <a:fillRect/>
          </a:stretch>
        </p:blipFill>
        <p:spPr>
          <a:xfrm>
            <a:off x="0" y="-70240"/>
            <a:ext cx="4648200" cy="7008194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3886200" cy="58975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Value is easiest to see in black and white or monochromatic (one color) photos.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3" name="Picture 2" descr="shape and for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4280" y="0"/>
            <a:ext cx="537972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24200" cy="5364162"/>
          </a:xfrm>
        </p:spPr>
        <p:txBody>
          <a:bodyPr>
            <a:normAutofit/>
          </a:bodyPr>
          <a:lstStyle/>
          <a:p>
            <a:r>
              <a:rPr lang="en-US" dirty="0" smtClean="0"/>
              <a:t>The higher the contrast between the values, the better the photo.</a:t>
            </a:r>
            <a:endParaRPr lang="en-US" dirty="0"/>
          </a:p>
        </p:txBody>
      </p:sp>
      <p:pic>
        <p:nvPicPr>
          <p:cNvPr id="3" name="Picture 2" descr="shape and value.jpg"/>
          <p:cNvPicPr>
            <a:picLocks noChangeAspect="1"/>
          </p:cNvPicPr>
          <p:nvPr/>
        </p:nvPicPr>
        <p:blipFill>
          <a:blip r:embed="rId2"/>
          <a:srcRect l="3844" t="5333" r="2671" b="5778"/>
          <a:stretch>
            <a:fillRect/>
          </a:stretch>
        </p:blipFill>
        <p:spPr>
          <a:xfrm>
            <a:off x="4114800" y="228600"/>
            <a:ext cx="4846320" cy="6153150"/>
          </a:xfrm>
          <a:prstGeom prst="rect">
            <a:avLst/>
          </a:prstGeom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38200" y="381000"/>
            <a:ext cx="1981200" cy="108585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Line: </a:t>
            </a:r>
            <a:endParaRPr lang="en-US" sz="5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" y="5791200"/>
            <a:ext cx="31242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A moving dot.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5" name="Picture 4" descr="line 3.jpg"/>
          <p:cNvPicPr>
            <a:picLocks noChangeAspect="1"/>
          </p:cNvPicPr>
          <p:nvPr/>
        </p:nvPicPr>
        <p:blipFill>
          <a:blip r:embed="rId3"/>
          <a:srcRect l="16163" t="15866" r="16163" b="21556"/>
          <a:stretch>
            <a:fillRect/>
          </a:stretch>
        </p:blipFill>
        <p:spPr>
          <a:xfrm>
            <a:off x="3688773" y="0"/>
            <a:ext cx="5455228" cy="685800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0" y="0"/>
            <a:ext cx="1905000" cy="1162050"/>
          </a:xfrm>
        </p:spPr>
        <p:txBody>
          <a:bodyPr/>
          <a:lstStyle/>
          <a:p>
            <a:r>
              <a:rPr lang="en-US" dirty="0" smtClean="0"/>
              <a:t>Form: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648200"/>
            <a:ext cx="2743200" cy="22098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3-dimensional object that have volume or occupies space.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form and value 2.jpg"/>
          <p:cNvPicPr>
            <a:picLocks noChangeAspect="1"/>
          </p:cNvPicPr>
          <p:nvPr/>
        </p:nvPicPr>
        <p:blipFill>
          <a:blip r:embed="rId3"/>
          <a:srcRect l="6962" t="5556" r="12025" b="5556"/>
          <a:stretch>
            <a:fillRect/>
          </a:stretch>
        </p:blipFill>
        <p:spPr>
          <a:xfrm>
            <a:off x="2819400" y="0"/>
            <a:ext cx="4535424" cy="696753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48000" cy="597376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Anything that isn’t flat has form.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 descr="shape 2.jpg"/>
          <p:cNvPicPr>
            <a:picLocks noChangeAspect="1"/>
          </p:cNvPicPr>
          <p:nvPr/>
        </p:nvPicPr>
        <p:blipFill>
          <a:blip r:embed="rId2"/>
          <a:srcRect l="12360" t="8889" r="13573" b="11111"/>
          <a:stretch>
            <a:fillRect/>
          </a:stretch>
        </p:blipFill>
        <p:spPr>
          <a:xfrm>
            <a:off x="4419600" y="457200"/>
            <a:ext cx="4407746" cy="593463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Generally, anything that has form also has value.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Apple-Newton-Poster-C10281528.jpg"/>
          <p:cNvPicPr>
            <a:picLocks noChangeAspect="1"/>
          </p:cNvPicPr>
          <p:nvPr/>
        </p:nvPicPr>
        <p:blipFill>
          <a:blip r:embed="rId2"/>
          <a:srcRect l="13429" t="13359" r="13429" b="13359"/>
          <a:stretch>
            <a:fillRect/>
          </a:stretch>
        </p:blipFill>
        <p:spPr>
          <a:xfrm>
            <a:off x="1143000" y="1600200"/>
            <a:ext cx="6705600" cy="50292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Your Assignment: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Take </a:t>
            </a:r>
            <a:r>
              <a:rPr lang="en-US" u="sng" dirty="0" smtClean="0">
                <a:solidFill>
                  <a:schemeClr val="bg1"/>
                </a:solidFill>
              </a:rPr>
              <a:t>AT LEAST </a:t>
            </a:r>
            <a:r>
              <a:rPr lang="en-US" dirty="0" smtClean="0">
                <a:solidFill>
                  <a:schemeClr val="bg1"/>
                </a:solidFill>
              </a:rPr>
              <a:t>2 photographs for each element (14 in total).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Edit ALL 14 Photographs using Adobe Photoshop.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Create a power point illustrating 2 photographs for each element, including a title slide (at least 15 slides).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14 photographs is one grade.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power point presentation is another grade.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>
                <a:solidFill>
                  <a:schemeClr val="bg1"/>
                </a:solidFill>
              </a:rPr>
              <a:t>Power Point Presentation Requirements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 title slide with your name and the name of the project.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14 slides with 1 photo on each slide.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Element labels on each slide.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Transitions and animation.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Background designs.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Hints and tips: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the compositional tips from Chapter 3.</a:t>
            </a:r>
          </a:p>
          <a:p>
            <a:r>
              <a:rPr lang="en-US" dirty="0" smtClean="0"/>
              <a:t>Fill the frame.</a:t>
            </a:r>
          </a:p>
          <a:p>
            <a:r>
              <a:rPr lang="en-US" dirty="0" smtClean="0"/>
              <a:t>Try different angles.</a:t>
            </a:r>
          </a:p>
          <a:p>
            <a:r>
              <a:rPr lang="en-US" dirty="0" smtClean="0"/>
              <a:t>Remember the rule of thirds.</a:t>
            </a:r>
          </a:p>
          <a:p>
            <a:r>
              <a:rPr lang="en-US" dirty="0" smtClean="0"/>
              <a:t>Try creative editing.  Remember this is a digital photography class.  Creative editing is what helps your grade.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258762"/>
            <a:ext cx="6019800" cy="1417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Lines can be thin, bold, straight, geometric, organic……</a:t>
            </a:r>
            <a:endParaRPr lang="en-US" dirty="0"/>
          </a:p>
        </p:txBody>
      </p:sp>
      <p:pic>
        <p:nvPicPr>
          <p:cNvPr id="3" name="Picture 2" descr="eiffel tow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562100"/>
            <a:ext cx="3530600" cy="5295900"/>
          </a:xfrm>
          <a:prstGeom prst="rect">
            <a:avLst/>
          </a:prstGeom>
        </p:spPr>
      </p:pic>
      <p:pic>
        <p:nvPicPr>
          <p:cNvPr id="4" name="Picture 3" descr="line and space 1.jpg"/>
          <p:cNvPicPr>
            <a:picLocks noChangeAspect="1"/>
          </p:cNvPicPr>
          <p:nvPr/>
        </p:nvPicPr>
        <p:blipFill>
          <a:blip r:embed="rId4"/>
          <a:srcRect l="8000" t="6000" r="8000" b="8000"/>
          <a:stretch>
            <a:fillRect/>
          </a:stretch>
        </p:blipFill>
        <p:spPr>
          <a:xfrm>
            <a:off x="4572000" y="1905000"/>
            <a:ext cx="4316819" cy="441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7620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Geometric/straight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00800" y="64770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Organic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1143000" y="1143000"/>
            <a:ext cx="152400" cy="381000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>
            <a:off x="5638800" y="6477000"/>
            <a:ext cx="152400" cy="381000"/>
          </a:xfrm>
          <a:prstGeom prst="up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105400"/>
            <a:ext cx="8305800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Lines are almost everywhere we look.  Lines can add structure and dynamics to your photos.</a:t>
            </a:r>
            <a:endParaRPr lang="en-US" dirty="0"/>
          </a:p>
        </p:txBody>
      </p:sp>
      <p:pic>
        <p:nvPicPr>
          <p:cNvPr id="3" name="Picture 2" descr="line.jpg"/>
          <p:cNvPicPr>
            <a:picLocks noChangeAspect="1"/>
          </p:cNvPicPr>
          <p:nvPr/>
        </p:nvPicPr>
        <p:blipFill>
          <a:blip r:embed="rId2"/>
          <a:srcRect b="9774"/>
          <a:stretch>
            <a:fillRect/>
          </a:stretch>
        </p:blipFill>
        <p:spPr>
          <a:xfrm>
            <a:off x="533400" y="0"/>
            <a:ext cx="8153400" cy="489204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-152400"/>
            <a:ext cx="2667000" cy="1162050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Arial Black" pitchFamily="34" charset="0"/>
              </a:rPr>
              <a:t>Color</a:t>
            </a:r>
            <a:r>
              <a:rPr lang="en-US" sz="5400" dirty="0" smtClean="0"/>
              <a:t>: 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15000"/>
            <a:ext cx="91440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The product of light reflecting off of a surface.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3" descr="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1" y="838582"/>
            <a:ext cx="7332960" cy="4876418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-152400"/>
            <a:ext cx="8458200" cy="12382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Color can affect the “mood” of a photo.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715000"/>
            <a:ext cx="7620000" cy="1295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For example: Warm colors (red, yellow, and orange) can add warm and cheer to a photo.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shape and color 1.jpg"/>
          <p:cNvPicPr>
            <a:picLocks noChangeAspect="1"/>
          </p:cNvPicPr>
          <p:nvPr/>
        </p:nvPicPr>
        <p:blipFill>
          <a:blip r:embed="rId2"/>
          <a:srcRect l="11194" t="15167" r="12000" b="15789"/>
          <a:stretch>
            <a:fillRect/>
          </a:stretch>
        </p:blipFill>
        <p:spPr>
          <a:xfrm>
            <a:off x="914400" y="990600"/>
            <a:ext cx="7257288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274638"/>
            <a:ext cx="3276600" cy="5897562"/>
          </a:xfrm>
        </p:spPr>
        <p:txBody>
          <a:bodyPr>
            <a:normAutofit/>
          </a:bodyPr>
          <a:lstStyle/>
          <a:p>
            <a:r>
              <a:rPr lang="en-US" dirty="0" smtClean="0"/>
              <a:t>Cool colors (blue, green and purple) can make a photo seem sad, cold, or lonely.</a:t>
            </a:r>
            <a:endParaRPr lang="en-US" dirty="0"/>
          </a:p>
        </p:txBody>
      </p:sp>
      <p:pic>
        <p:nvPicPr>
          <p:cNvPr id="4" name="Picture 3" descr="Venise-Poster-C11758667.jpg"/>
          <p:cNvPicPr>
            <a:picLocks noChangeAspect="1"/>
          </p:cNvPicPr>
          <p:nvPr/>
        </p:nvPicPr>
        <p:blipFill>
          <a:blip r:embed="rId3"/>
          <a:srcRect t="5333"/>
          <a:stretch>
            <a:fillRect/>
          </a:stretch>
        </p:blipFill>
        <p:spPr>
          <a:xfrm>
            <a:off x="0" y="0"/>
            <a:ext cx="484567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562600"/>
            <a:ext cx="2667000" cy="100965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Texture: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3000" y="5867400"/>
            <a:ext cx="4114800" cy="83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tactile and visual qualities of a surface.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form and value.jpg"/>
          <p:cNvPicPr>
            <a:picLocks noChangeAspect="1"/>
          </p:cNvPicPr>
          <p:nvPr/>
        </p:nvPicPr>
        <p:blipFill>
          <a:blip r:embed="rId2"/>
          <a:srcRect l="4000" t="4491" r="4000" b="6886"/>
          <a:stretch>
            <a:fillRect/>
          </a:stretch>
        </p:blipFill>
        <p:spPr>
          <a:xfrm>
            <a:off x="1219200" y="0"/>
            <a:ext cx="6915665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2971800" cy="6278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Texture can be implied (visual), as in photographs.  You can’t actually touch the texture, but you can see it. </a:t>
            </a:r>
            <a:endParaRPr lang="en-US" dirty="0"/>
          </a:p>
        </p:txBody>
      </p:sp>
      <p:pic>
        <p:nvPicPr>
          <p:cNvPr id="3" name="Picture 2" descr="shape nad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8120" y="0"/>
            <a:ext cx="5135880" cy="68580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456</Words>
  <Application>Microsoft Office PowerPoint</Application>
  <PresentationFormat>On-screen Show (4:3)</PresentationFormat>
  <Paragraphs>59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Elements  of Art</vt:lpstr>
      <vt:lpstr>Line: </vt:lpstr>
      <vt:lpstr>Lines can be thin, bold, straight, geometric, organic……</vt:lpstr>
      <vt:lpstr>Lines are almost everywhere we look.  Lines can add structure and dynamics to your photos.</vt:lpstr>
      <vt:lpstr>Color: </vt:lpstr>
      <vt:lpstr>Color can affect the “mood” of a photo. </vt:lpstr>
      <vt:lpstr>Cool colors (blue, green and purple) can make a photo seem sad, cold, or lonely.</vt:lpstr>
      <vt:lpstr>Texture:</vt:lpstr>
      <vt:lpstr>Texture can be implied (visual), as in photographs.  You can’t actually touch the texture, but you can see it. </vt:lpstr>
      <vt:lpstr>Or the texture can be tactile. For example, wood, bark on trees, and furry animals have a texture that can be felt.  </vt:lpstr>
      <vt:lpstr>Space: </vt:lpstr>
      <vt:lpstr>Space is creating by converging lines, overlapping objects, and decreasing size as the object gets further away. </vt:lpstr>
      <vt:lpstr>The camera angle or point of view can make the space more successful.</vt:lpstr>
      <vt:lpstr>Shape: </vt:lpstr>
      <vt:lpstr>Shape can be geometric or organic.</vt:lpstr>
      <vt:lpstr>You also have negative and positive shape.</vt:lpstr>
      <vt:lpstr>Value: </vt:lpstr>
      <vt:lpstr>Value is easiest to see in black and white or monochromatic (one color) photos.</vt:lpstr>
      <vt:lpstr>The higher the contrast between the values, the better the photo.</vt:lpstr>
      <vt:lpstr>Form: </vt:lpstr>
      <vt:lpstr>Anything that isn’t flat has form.</vt:lpstr>
      <vt:lpstr>Generally, anything that has form also has value.</vt:lpstr>
      <vt:lpstr>Your Assignment: </vt:lpstr>
      <vt:lpstr>Power Point Presentation Requirements: </vt:lpstr>
      <vt:lpstr>Hints and tips: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 of Art</dc:title>
  <dc:creator> </dc:creator>
  <cp:lastModifiedBy> </cp:lastModifiedBy>
  <cp:revision>13</cp:revision>
  <dcterms:created xsi:type="dcterms:W3CDTF">2008-09-18T12:57:57Z</dcterms:created>
  <dcterms:modified xsi:type="dcterms:W3CDTF">2008-09-18T15:15:19Z</dcterms:modified>
</cp:coreProperties>
</file>